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65" r:id="rId2"/>
    <p:sldId id="335" r:id="rId3"/>
    <p:sldId id="341" r:id="rId4"/>
    <p:sldId id="310" r:id="rId5"/>
    <p:sldId id="338" r:id="rId6"/>
    <p:sldId id="313" r:id="rId7"/>
    <p:sldId id="312" r:id="rId8"/>
    <p:sldId id="336" r:id="rId9"/>
    <p:sldId id="337" r:id="rId10"/>
    <p:sldId id="339" r:id="rId11"/>
    <p:sldId id="311" r:id="rId12"/>
    <p:sldId id="340" r:id="rId13"/>
    <p:sldId id="314" r:id="rId14"/>
    <p:sldId id="320" r:id="rId15"/>
    <p:sldId id="316" r:id="rId16"/>
    <p:sldId id="317" r:id="rId17"/>
    <p:sldId id="321" r:id="rId18"/>
    <p:sldId id="322" r:id="rId19"/>
    <p:sldId id="323" r:id="rId20"/>
    <p:sldId id="324" r:id="rId21"/>
    <p:sldId id="326" r:id="rId22"/>
    <p:sldId id="325" r:id="rId23"/>
    <p:sldId id="327" r:id="rId24"/>
    <p:sldId id="328" r:id="rId25"/>
    <p:sldId id="329" r:id="rId26"/>
    <p:sldId id="330" r:id="rId27"/>
    <p:sldId id="331" r:id="rId28"/>
    <p:sldId id="332" r:id="rId29"/>
    <p:sldId id="333" r:id="rId30"/>
    <p:sldId id="334" r:id="rId31"/>
    <p:sldId id="319"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69" d="100"/>
          <a:sy n="69" d="100"/>
        </p:scale>
        <p:origin x="564" y="4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293708724365659E-2"/>
          <c:y val="7.407407407407407E-2"/>
          <c:w val="0.96941258255126872"/>
          <c:h val="0.75564596092155145"/>
        </c:manualLayout>
      </c:layout>
      <c:lineChart>
        <c:grouping val="standard"/>
        <c:varyColors val="0"/>
        <c:dLbls>
          <c:showLegendKey val="0"/>
          <c:showVal val="0"/>
          <c:showCatName val="0"/>
          <c:showSerName val="0"/>
          <c:showPercent val="0"/>
          <c:showBubbleSize val="0"/>
        </c:dLbls>
        <c:marker val="1"/>
        <c:smooth val="0"/>
        <c:axId val="401473768"/>
        <c:axId val="398691624"/>
      </c:lineChart>
      <c:catAx>
        <c:axId val="401473768"/>
        <c:scaling>
          <c:orientation val="minMax"/>
        </c:scaling>
        <c:delete val="1"/>
        <c:axPos val="b"/>
        <c:numFmt formatCode="General" sourceLinked="1"/>
        <c:majorTickMark val="none"/>
        <c:minorTickMark val="none"/>
        <c:tickLblPos val="nextTo"/>
        <c:crossAx val="398691624"/>
        <c:crosses val="autoZero"/>
        <c:auto val="1"/>
        <c:lblAlgn val="ctr"/>
        <c:lblOffset val="100"/>
        <c:noMultiLvlLbl val="0"/>
      </c:catAx>
      <c:valAx>
        <c:axId val="398691624"/>
        <c:scaling>
          <c:orientation val="minMax"/>
        </c:scaling>
        <c:delete val="1"/>
        <c:axPos val="l"/>
        <c:numFmt formatCode="General" sourceLinked="1"/>
        <c:majorTickMark val="none"/>
        <c:minorTickMark val="none"/>
        <c:tickLblPos val="nextTo"/>
        <c:crossAx val="401473768"/>
        <c:crosses val="autoZero"/>
        <c:crossBetween val="between"/>
      </c:valAx>
      <c:spPr>
        <a:noFill/>
        <a:ln w="25400">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Lst>
  <dgm:cxnLst>
    <dgm:cxn modelId="{95276BC3-D2A9-422F-9390-BED3FD8C7BB0}" type="presOf" srcId="{0E9DE493-19D7-4EC9-97C9-5F26233F1106}" destId="{3960CFF8-4383-4382-8D6D-F2A00F508E8D}" srcOrd="0" destOrd="0" presId="urn:microsoft.com/office/officeart/2005/8/layout/hProcess4"/>
    <dgm:cxn modelId="{89F19664-F574-44B4-924E-3D107B743F23}" type="presParOf" srcId="{3960CFF8-4383-4382-8D6D-F2A00F508E8D}" destId="{366CFF54-5C8F-47F9-BFD8-D9AF3EADDA3E}" srcOrd="0" destOrd="0" presId="urn:microsoft.com/office/officeart/2005/8/layout/hProcess4"/>
    <dgm:cxn modelId="{75C41B37-1CBE-4C45-8C4B-850855BD27C4}" type="presParOf" srcId="{3960CFF8-4383-4382-8D6D-F2A00F508E8D}" destId="{13688FBD-4079-41FE-A6A2-B5B0F293E6BF}" srcOrd="1" destOrd="0" presId="urn:microsoft.com/office/officeart/2005/8/layout/hProcess4"/>
    <dgm:cxn modelId="{3AA8FE4E-D0FB-4F4F-9F35-7B6B4E7D5E8D}" type="presParOf" srcId="{3960CFF8-4383-4382-8D6D-F2A00F508E8D}" destId="{224851B6-C14D-49DE-883B-A13003DA4601}" srcOrd="2"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3/15/2022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3/15/2022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383188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3513749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3/15/2022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3/15/2022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3/15/2022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3/15/2022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3/15/2022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3/15/2022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3/15/2022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3/15/2022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3/15/2022</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8.png"/><Relationship Id="rId5" Type="http://schemas.openxmlformats.org/officeDocument/2006/relationships/diagramQuickStyle" Target="../diagrams/quickStyle1.xml"/><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2588" y="2209800"/>
            <a:ext cx="10515600" cy="2057400"/>
          </a:xfrm>
        </p:spPr>
        <p:txBody>
          <a:bodyPr>
            <a:normAutofit/>
          </a:bodyPr>
          <a:lstStyle/>
          <a:p>
            <a:pPr algn="ctr"/>
            <a:r>
              <a:rPr lang="en-US" sz="6000" dirty="0" smtClean="0">
                <a:latin typeface="Algerian" panose="04020705040A02060702" pitchFamily="82" charset="0"/>
              </a:rPr>
              <a:t>Tableau</a:t>
            </a:r>
            <a:endParaRPr lang="en-US" sz="6000" dirty="0">
              <a:latin typeface="Algerian" panose="04020705040A02060702" pitchFamily="82" charset="0"/>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152400"/>
            <a:ext cx="9144001" cy="685800"/>
          </a:xfrm>
        </p:spPr>
        <p:txBody>
          <a:bodyPr>
            <a:noAutofit/>
          </a:bodyPr>
          <a:lstStyle/>
          <a:p>
            <a:pPr algn="ctr"/>
            <a:r>
              <a:rPr lang="en-US" sz="4800" b="1" dirty="0" smtClean="0">
                <a:latin typeface="Times New Roman" panose="02020603050405020304" pitchFamily="18" charset="0"/>
                <a:cs typeface="Times New Roman" panose="02020603050405020304" pitchFamily="18" charset="0"/>
              </a:rPr>
              <a:t>Rank of countries</a:t>
            </a:r>
            <a:endParaRPr lang="en-US" sz="4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8097" y="990600"/>
            <a:ext cx="9753600" cy="5638800"/>
          </a:xfrm>
        </p:spPr>
      </p:pic>
      <p:sp>
        <p:nvSpPr>
          <p:cNvPr id="5" name="TextBox 4"/>
          <p:cNvSpPr txBox="1"/>
          <p:nvPr/>
        </p:nvSpPr>
        <p:spPr>
          <a:xfrm>
            <a:off x="194685" y="2133600"/>
            <a:ext cx="1903412" cy="2031325"/>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Top 5 countries</a:t>
            </a:r>
          </a:p>
          <a:p>
            <a:r>
              <a:rPr lang="en-US" dirty="0" smtClean="0">
                <a:latin typeface="Times New Roman" panose="02020603050405020304" pitchFamily="18" charset="0"/>
                <a:cs typeface="Times New Roman" panose="02020603050405020304" pitchFamily="18" charset="0"/>
              </a:rPr>
              <a:t>Norway</a:t>
            </a:r>
          </a:p>
          <a:p>
            <a:r>
              <a:rPr lang="en-US" dirty="0" smtClean="0">
                <a:latin typeface="Times New Roman" panose="02020603050405020304" pitchFamily="18" charset="0"/>
                <a:cs typeface="Times New Roman" panose="02020603050405020304" pitchFamily="18" charset="0"/>
              </a:rPr>
              <a:t>ROC</a:t>
            </a:r>
          </a:p>
          <a:p>
            <a:r>
              <a:rPr lang="en-US" dirty="0" smtClean="0">
                <a:latin typeface="Times New Roman" panose="02020603050405020304" pitchFamily="18" charset="0"/>
                <a:cs typeface="Times New Roman" panose="02020603050405020304" pitchFamily="18" charset="0"/>
              </a:rPr>
              <a:t>Germany</a:t>
            </a:r>
          </a:p>
          <a:p>
            <a:r>
              <a:rPr lang="en-US" dirty="0" smtClean="0">
                <a:latin typeface="Times New Roman" panose="02020603050405020304" pitchFamily="18" charset="0"/>
                <a:cs typeface="Times New Roman" panose="02020603050405020304" pitchFamily="18" charset="0"/>
              </a:rPr>
              <a:t>Canada</a:t>
            </a:r>
          </a:p>
          <a:p>
            <a:r>
              <a:rPr lang="en-US" dirty="0" smtClean="0">
                <a:latin typeface="Times New Roman" panose="02020603050405020304" pitchFamily="18" charset="0"/>
                <a:cs typeface="Times New Roman" panose="02020603050405020304" pitchFamily="18" charset="0"/>
              </a:rPr>
              <a:t>USA</a:t>
            </a:r>
          </a:p>
          <a:p>
            <a:endParaRPr lang="en-US" dirty="0"/>
          </a:p>
        </p:txBody>
      </p:sp>
    </p:spTree>
    <p:extLst>
      <p:ext uri="{BB962C8B-B14F-4D97-AF65-F5344CB8AC3E}">
        <p14:creationId xmlns:p14="http://schemas.microsoft.com/office/powerpoint/2010/main" val="409714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3" y="120519"/>
            <a:ext cx="9144001" cy="641481"/>
          </a:xfrm>
        </p:spPr>
        <p:txBody>
          <a:bodyPr>
            <a:normAutofit/>
          </a:bodyPr>
          <a:lstStyle/>
          <a:p>
            <a:pPr algn="ctr"/>
            <a:r>
              <a:rPr lang="en-US" sz="4000" b="1" dirty="0" smtClean="0">
                <a:latin typeface="Times New Roman" panose="02020603050405020304" pitchFamily="18" charset="0"/>
                <a:cs typeface="Times New Roman" panose="02020603050405020304" pitchFamily="18" charset="0"/>
              </a:rPr>
              <a:t>Comparison of medals winners</a:t>
            </a:r>
            <a:endParaRPr lang="en-US" sz="4000" b="1" dirty="0">
              <a:latin typeface="Times New Roman" panose="02020603050405020304" pitchFamily="18" charset="0"/>
              <a:cs typeface="Times New Roman" panose="02020603050405020304" pitchFamily="18" charset="0"/>
            </a:endParaRPr>
          </a:p>
        </p:txBody>
      </p:sp>
      <p:graphicFrame>
        <p:nvGraphicFramePr>
          <p:cNvPr id="6" name="Content Placeholder 5" descr="Clustered Column – Line Combination chart showing the values of 3 series for 4 categories. The first 2 series are columns and the 3rd series is the line."/>
          <p:cNvGraphicFramePr>
            <a:graphicFrameLocks noGrp="1"/>
          </p:cNvGraphicFramePr>
          <p:nvPr>
            <p:ph idx="1"/>
            <p:extLst>
              <p:ext uri="{D42A27DB-BD31-4B8C-83A1-F6EECF244321}">
                <p14:modId xmlns:p14="http://schemas.microsoft.com/office/powerpoint/2010/main" val="2821489989"/>
              </p:ext>
            </p:extLst>
          </p:nvPr>
        </p:nvGraphicFramePr>
        <p:xfrm>
          <a:off x="1522413" y="1905000"/>
          <a:ext cx="9134475" cy="4114800"/>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882518"/>
            <a:ext cx="11811000" cy="5899281"/>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76200"/>
            <a:ext cx="10591799" cy="609600"/>
          </a:xfrm>
        </p:spPr>
        <p:txBody>
          <a:bodyPr>
            <a:noAutofit/>
          </a:bodyPr>
          <a:lstStyle/>
          <a:p>
            <a:pPr algn="ctr"/>
            <a:r>
              <a:rPr lang="en-US" sz="4400" b="1" dirty="0">
                <a:latin typeface="Times New Roman" panose="02020603050405020304" pitchFamily="18" charset="0"/>
                <a:cs typeface="Times New Roman" panose="02020603050405020304" pitchFamily="18" charset="0"/>
              </a:rPr>
              <a:t>Beijing Winter Olympic Medals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013" y="838200"/>
            <a:ext cx="11734800" cy="5791200"/>
          </a:xfrm>
        </p:spPr>
      </p:pic>
    </p:spTree>
    <p:extLst>
      <p:ext uri="{BB962C8B-B14F-4D97-AF65-F5344CB8AC3E}">
        <p14:creationId xmlns:p14="http://schemas.microsoft.com/office/powerpoint/2010/main" val="99743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6612" y="5791200"/>
            <a:ext cx="11582400" cy="914400"/>
          </a:xfrm>
        </p:spPr>
        <p:txBody>
          <a:bodyPr>
            <a:noAutofit/>
          </a:bodyPr>
          <a:lstStyle/>
          <a:p>
            <a:r>
              <a:rPr lang="en-US" sz="6600" b="1" dirty="0" smtClean="0">
                <a:solidFill>
                  <a:schemeClr val="tx1"/>
                </a:solidFill>
                <a:latin typeface="Times New Roman" panose="02020603050405020304" pitchFamily="18" charset="0"/>
                <a:cs typeface="Times New Roman" panose="02020603050405020304" pitchFamily="18" charset="0"/>
              </a:rPr>
              <a:t>Supermarket sales</a:t>
            </a:r>
            <a:endParaRPr lang="en-US" sz="6600"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50812" y="76200"/>
            <a:ext cx="11887199" cy="5638800"/>
          </a:xfrm>
          <a:prstGeom prst="rect">
            <a:avLst/>
          </a:prstGeom>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2400"/>
            <a:ext cx="11734800" cy="838200"/>
          </a:xfrm>
        </p:spPr>
        <p:txBody>
          <a:bodyPr>
            <a:noAutofit/>
          </a:bodyPr>
          <a:lstStyle/>
          <a:p>
            <a:r>
              <a:rPr lang="en-US" sz="3200" b="1" dirty="0">
                <a:latin typeface="Times New Roman" panose="02020603050405020304" pitchFamily="18" charset="0"/>
                <a:cs typeface="Times New Roman" panose="02020603050405020304" pitchFamily="18" charset="0"/>
              </a:rPr>
              <a:t>The dataset explores data of supermarkets located in Myanmar. </a:t>
            </a:r>
          </a:p>
        </p:txBody>
      </p:sp>
      <p:pic>
        <p:nvPicPr>
          <p:cNvPr id="4" name="Content Placeholder 3"/>
          <p:cNvPicPr>
            <a:picLocks noGrp="1" noChangeAspect="1"/>
          </p:cNvPicPr>
          <p:nvPr>
            <p:ph idx="1"/>
          </p:nvPr>
        </p:nvPicPr>
        <p:blipFill>
          <a:blip r:embed="rId2"/>
          <a:stretch>
            <a:fillRect/>
          </a:stretch>
        </p:blipFill>
        <p:spPr>
          <a:xfrm>
            <a:off x="3656012" y="838200"/>
            <a:ext cx="8382000" cy="5715000"/>
          </a:xfrm>
          <a:prstGeom prst="rect">
            <a:avLst/>
          </a:prstGeom>
        </p:spPr>
      </p:pic>
      <p:sp>
        <p:nvSpPr>
          <p:cNvPr id="5" name="TextBox 4"/>
          <p:cNvSpPr txBox="1"/>
          <p:nvPr/>
        </p:nvSpPr>
        <p:spPr>
          <a:xfrm>
            <a:off x="-77788" y="1828800"/>
            <a:ext cx="3884612" cy="4247317"/>
          </a:xfrm>
          <a:prstGeom prst="rect">
            <a:avLst/>
          </a:prstGeom>
          <a:noFill/>
        </p:spPr>
        <p:txBody>
          <a:bodyPr wrap="square" rtlCol="0">
            <a:spAutoFit/>
          </a:bodyPr>
          <a:lstStyle/>
          <a:p>
            <a:r>
              <a:rPr lang="en-US" dirty="0"/>
              <a:t>Myanmar is located in the western region of Southern Asia</a:t>
            </a:r>
            <a:r>
              <a:rPr lang="en-US" dirty="0" smtClean="0"/>
              <a:t>.</a:t>
            </a:r>
          </a:p>
          <a:p>
            <a:endParaRPr lang="en-US" dirty="0" smtClean="0"/>
          </a:p>
          <a:p>
            <a:endParaRPr lang="en-US" dirty="0" smtClean="0"/>
          </a:p>
          <a:p>
            <a:r>
              <a:rPr lang="en-US" dirty="0" smtClean="0"/>
              <a:t> </a:t>
            </a:r>
            <a:r>
              <a:rPr lang="en-US" dirty="0"/>
              <a:t>Naypyitaw is located North of Yangon and South of Mandalay. </a:t>
            </a:r>
            <a:endParaRPr lang="en-US" dirty="0" smtClean="0"/>
          </a:p>
          <a:p>
            <a:endParaRPr lang="en-US" dirty="0" smtClean="0"/>
          </a:p>
          <a:p>
            <a:endParaRPr lang="en-US" dirty="0" smtClean="0"/>
          </a:p>
          <a:p>
            <a:r>
              <a:rPr lang="en-US" dirty="0" smtClean="0"/>
              <a:t>Yangon </a:t>
            </a:r>
            <a:r>
              <a:rPr lang="en-US" dirty="0"/>
              <a:t>is located south of Naypyitaw. Mandalay is located North of Naypyitaw</a:t>
            </a:r>
            <a:r>
              <a:rPr lang="en-US" dirty="0" smtClean="0"/>
              <a:t>.</a:t>
            </a:r>
          </a:p>
          <a:p>
            <a:endParaRPr lang="en-US" dirty="0" smtClean="0"/>
          </a:p>
          <a:p>
            <a:endParaRPr lang="en-US" dirty="0"/>
          </a:p>
          <a:p>
            <a:r>
              <a:rPr lang="en-US" dirty="0" smtClean="0"/>
              <a:t> </a:t>
            </a:r>
            <a:r>
              <a:rPr lang="en-US" dirty="0"/>
              <a:t>Yangon is the largest city, followed by Mandalay then Naypyitaw.</a:t>
            </a:r>
          </a:p>
        </p:txBody>
      </p:sp>
    </p:spTree>
    <p:extLst>
      <p:ext uri="{BB962C8B-B14F-4D97-AF65-F5344CB8AC3E}">
        <p14:creationId xmlns:p14="http://schemas.microsoft.com/office/powerpoint/2010/main" val="315421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52400"/>
            <a:ext cx="11734800" cy="685800"/>
          </a:xfrm>
        </p:spPr>
        <p:txBody>
          <a:bodyPr>
            <a:normAutofit/>
          </a:bodyPr>
          <a:lstStyle/>
          <a:p>
            <a:pPr algn="ctr"/>
            <a:r>
              <a:rPr lang="en-US" b="1" dirty="0" smtClean="0">
                <a:latin typeface="Times New Roman" panose="02020603050405020304" pitchFamily="18" charset="0"/>
                <a:cs typeface="Times New Roman" panose="02020603050405020304" pitchFamily="18" charset="0"/>
              </a:rPr>
              <a:t>Prices of quantity available in specific product.</a:t>
            </a:r>
            <a:endParaRPr lang="en-US"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0812" y="914400"/>
            <a:ext cx="11887200" cy="5791200"/>
          </a:xfrm>
          <a:prstGeom prst="rect">
            <a:avLst/>
          </a:prstGeom>
        </p:spPr>
      </p:pic>
      <p:sp>
        <p:nvSpPr>
          <p:cNvPr id="4" name="TextBox 3"/>
          <p:cNvSpPr txBox="1"/>
          <p:nvPr/>
        </p:nvSpPr>
        <p:spPr>
          <a:xfrm>
            <a:off x="8151812" y="5334000"/>
            <a:ext cx="3733800" cy="400110"/>
          </a:xfrm>
          <a:prstGeom prst="rect">
            <a:avLst/>
          </a:prstGeom>
          <a:noFill/>
        </p:spPr>
        <p:txBody>
          <a:bodyPr wrap="square" rtlCol="0">
            <a:spAutoFit/>
          </a:bodyPr>
          <a:lstStyle/>
          <a:p>
            <a:r>
              <a:rPr lang="en-US" sz="2000" b="1" dirty="0" smtClean="0">
                <a:solidFill>
                  <a:srgbClr val="FF0000"/>
                </a:solidFill>
                <a:latin typeface="Arial Rounded MT Bold" panose="020F0704030504030204" pitchFamily="34" charset="0"/>
              </a:rPr>
              <a:t>([Unit price*quantity]+[tax])</a:t>
            </a:r>
            <a:endParaRPr lang="en-US" sz="2000" b="1" dirty="0">
              <a:solidFill>
                <a:srgbClr val="FF0000"/>
              </a:solidFill>
              <a:latin typeface="Arial Rounded MT Bold" panose="020F0704030504030204" pitchFamily="34" charset="0"/>
            </a:endParaRPr>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06042" y="793111"/>
            <a:ext cx="8275549" cy="6031468"/>
          </a:xfrm>
          <a:prstGeom prst="rect">
            <a:avLst/>
          </a:prstGeom>
        </p:spPr>
      </p:pic>
      <p:sp>
        <p:nvSpPr>
          <p:cNvPr id="3" name="TextBox 2"/>
          <p:cNvSpPr txBox="1"/>
          <p:nvPr/>
        </p:nvSpPr>
        <p:spPr>
          <a:xfrm>
            <a:off x="207587" y="119072"/>
            <a:ext cx="11678025"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A</a:t>
            </a:r>
            <a:r>
              <a:rPr lang="en-US" sz="2800" b="1" dirty="0" smtClean="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visual on the performance of products as per the different cities.</a:t>
            </a:r>
          </a:p>
        </p:txBody>
      </p:sp>
      <p:sp>
        <p:nvSpPr>
          <p:cNvPr id="4" name="Rectangle 3"/>
          <p:cNvSpPr/>
          <p:nvPr/>
        </p:nvSpPr>
        <p:spPr>
          <a:xfrm>
            <a:off x="33697" y="1237599"/>
            <a:ext cx="3906041" cy="646331"/>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Mandalay, the leading product is sports and travel</a:t>
            </a:r>
            <a:r>
              <a:rPr lang="en-US" b="1" dirty="0">
                <a:latin typeface="Times New Roman" panose="02020603050405020304" pitchFamily="18" charset="0"/>
                <a:cs typeface="Times New Roman" panose="02020603050405020304" pitchFamily="18" charset="0"/>
              </a:rPr>
              <a:t>.</a:t>
            </a:r>
          </a:p>
        </p:txBody>
      </p:sp>
      <p:sp>
        <p:nvSpPr>
          <p:cNvPr id="5" name="Rectangle 4"/>
          <p:cNvSpPr/>
          <p:nvPr/>
        </p:nvSpPr>
        <p:spPr>
          <a:xfrm>
            <a:off x="-17092" y="3146350"/>
            <a:ext cx="3798455" cy="646331"/>
          </a:xfrm>
          <a:prstGeom prst="rect">
            <a:avLst/>
          </a:prstGeom>
        </p:spPr>
        <p:txBody>
          <a:bodyPr wrap="square">
            <a:spAutoFit/>
          </a:bodyPr>
          <a:lstStyle/>
          <a:p>
            <a:r>
              <a:rPr lang="en-US" b="1" dirty="0">
                <a:solidFill>
                  <a:schemeClr val="accent5">
                    <a:lumMod val="60000"/>
                    <a:lumOff val="40000"/>
                  </a:schemeClr>
                </a:solidFill>
                <a:latin typeface="Segoe UI" panose="020B0502040204020203" pitchFamily="34" charset="0"/>
              </a:rPr>
              <a:t> </a:t>
            </a:r>
            <a:r>
              <a:rPr lang="en-US" dirty="0">
                <a:latin typeface="Times New Roman" panose="02020603050405020304" pitchFamily="18" charset="0"/>
                <a:cs typeface="Times New Roman" panose="02020603050405020304" pitchFamily="18" charset="0"/>
              </a:rPr>
              <a:t>In </a:t>
            </a:r>
            <a:r>
              <a:rPr lang="en-US" dirty="0" smtClean="0">
                <a:latin typeface="Times New Roman" panose="02020603050405020304" pitchFamily="18" charset="0"/>
                <a:cs typeface="Times New Roman" panose="02020603050405020304" pitchFamily="18" charset="0"/>
              </a:rPr>
              <a:t>Naypyitaw, </a:t>
            </a:r>
            <a:r>
              <a:rPr lang="en-US" dirty="0">
                <a:latin typeface="Times New Roman" panose="02020603050405020304" pitchFamily="18" charset="0"/>
                <a:cs typeface="Times New Roman" panose="02020603050405020304" pitchFamily="18" charset="0"/>
              </a:rPr>
              <a:t>the leading product is food and beverages</a:t>
            </a:r>
          </a:p>
        </p:txBody>
      </p:sp>
      <p:sp>
        <p:nvSpPr>
          <p:cNvPr id="6" name="Rectangle 5"/>
          <p:cNvSpPr/>
          <p:nvPr/>
        </p:nvSpPr>
        <p:spPr>
          <a:xfrm>
            <a:off x="66745" y="5334000"/>
            <a:ext cx="3598455" cy="646331"/>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Yangon the leading product is home and lifestyle.</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152400"/>
            <a:ext cx="11353800" cy="762000"/>
          </a:xfrm>
        </p:spPr>
        <p:txBody>
          <a:bodyPr>
            <a:normAutofit/>
          </a:bodyPr>
          <a:lstStyle/>
          <a:p>
            <a:r>
              <a:rPr lang="en-US" b="1" dirty="0" smtClean="0">
                <a:latin typeface="Times New Roman" panose="02020603050405020304" pitchFamily="18" charset="0"/>
                <a:cs typeface="Times New Roman" panose="02020603050405020304" pitchFamily="18" charset="0"/>
              </a:rPr>
              <a:t>Comparison </a:t>
            </a:r>
            <a:r>
              <a:rPr lang="en-US" b="1" dirty="0">
                <a:latin typeface="Times New Roman" panose="02020603050405020304" pitchFamily="18" charset="0"/>
                <a:cs typeface="Times New Roman" panose="02020603050405020304" pitchFamily="18" charset="0"/>
              </a:rPr>
              <a:t>the product line and the different gender</a:t>
            </a:r>
          </a:p>
        </p:txBody>
      </p:sp>
      <p:pic>
        <p:nvPicPr>
          <p:cNvPr id="4" name="Content Placeholder 3"/>
          <p:cNvPicPr>
            <a:picLocks noGrp="1" noChangeAspect="1"/>
          </p:cNvPicPr>
          <p:nvPr>
            <p:ph idx="1"/>
          </p:nvPr>
        </p:nvPicPr>
        <p:blipFill>
          <a:blip r:embed="rId2"/>
          <a:stretch>
            <a:fillRect/>
          </a:stretch>
        </p:blipFill>
        <p:spPr>
          <a:xfrm>
            <a:off x="113433" y="1143000"/>
            <a:ext cx="7772400" cy="5638800"/>
          </a:xfrm>
          <a:prstGeom prst="rect">
            <a:avLst/>
          </a:prstGeom>
        </p:spPr>
      </p:pic>
      <p:sp>
        <p:nvSpPr>
          <p:cNvPr id="5" name="Rectangle 4"/>
          <p:cNvSpPr/>
          <p:nvPr/>
        </p:nvSpPr>
        <p:spPr>
          <a:xfrm>
            <a:off x="8107938" y="1457235"/>
            <a:ext cx="3701474" cy="1200329"/>
          </a:xfrm>
          <a:prstGeom prst="rect">
            <a:avLst/>
          </a:prstGeom>
        </p:spPr>
        <p:txBody>
          <a:bodyPr wrap="square">
            <a:spAutoFit/>
          </a:bodyPr>
          <a:lstStyle/>
          <a:p>
            <a:r>
              <a:rPr lang="en-US" dirty="0" smtClean="0">
                <a:solidFill>
                  <a:srgbClr val="FFFFFF"/>
                </a:solidFill>
                <a:latin typeface="Times New Roman" panose="02020603050405020304" pitchFamily="18" charset="0"/>
                <a:cs typeface="Times New Roman" panose="02020603050405020304" pitchFamily="18" charset="0"/>
              </a:rPr>
              <a:t>In </a:t>
            </a:r>
            <a:r>
              <a:rPr lang="en-US" dirty="0">
                <a:solidFill>
                  <a:srgbClr val="FFFFFF"/>
                </a:solidFill>
                <a:latin typeface="Times New Roman" panose="02020603050405020304" pitchFamily="18" charset="0"/>
                <a:cs typeface="Times New Roman" panose="02020603050405020304" pitchFamily="18" charset="0"/>
              </a:rPr>
              <a:t>the electronic accessories it can be noted that both genders are slightly equal with female having 8.392% and male having 8.433%. </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8044728" y="3200400"/>
            <a:ext cx="4114800" cy="2031325"/>
          </a:xfrm>
          <a:prstGeom prst="rect">
            <a:avLst/>
          </a:prstGeom>
        </p:spPr>
        <p:txBody>
          <a:bodyPr wrap="square">
            <a:spAutoFit/>
          </a:bodyPr>
          <a:lstStyle/>
          <a:p>
            <a:r>
              <a:rPr lang="en-US" dirty="0">
                <a:solidFill>
                  <a:srgbClr val="FFFFFF"/>
                </a:solidFill>
                <a:latin typeface="Times New Roman" panose="02020603050405020304" pitchFamily="18" charset="0"/>
                <a:cs typeface="Times New Roman" panose="02020603050405020304" pitchFamily="18" charset="0"/>
              </a:rPr>
              <a:t>In health and beauty, male are seen to have the highest contribution of 9.485% out of 15.232%. </a:t>
            </a:r>
            <a:endParaRPr lang="en-US" dirty="0" smtClean="0">
              <a:solidFill>
                <a:srgbClr val="FFFFFF"/>
              </a:solidFill>
              <a:latin typeface="Times New Roman" panose="02020603050405020304" pitchFamily="18" charset="0"/>
              <a:cs typeface="Times New Roman" panose="02020603050405020304" pitchFamily="18" charset="0"/>
            </a:endParaRPr>
          </a:p>
          <a:p>
            <a:endParaRPr lang="en-US" dirty="0">
              <a:solidFill>
                <a:srgbClr val="FFFFFF"/>
              </a:solidFill>
              <a:latin typeface="Times New Roman" panose="02020603050405020304" pitchFamily="18" charset="0"/>
              <a:cs typeface="Times New Roman" panose="02020603050405020304" pitchFamily="18" charset="0"/>
            </a:endParaRPr>
          </a:p>
          <a:p>
            <a:endParaRPr lang="en-US" dirty="0" smtClean="0">
              <a:solidFill>
                <a:srgbClr val="FFFFFF"/>
              </a:solidFill>
              <a:latin typeface="Times New Roman" panose="02020603050405020304" pitchFamily="18" charset="0"/>
              <a:cs typeface="Times New Roman" panose="02020603050405020304" pitchFamily="18" charset="0"/>
            </a:endParaRPr>
          </a:p>
          <a:p>
            <a:r>
              <a:rPr lang="en-US" dirty="0" smtClean="0">
                <a:solidFill>
                  <a:srgbClr val="FFFFFF"/>
                </a:solidFill>
                <a:latin typeface="Times New Roman" panose="02020603050405020304" pitchFamily="18" charset="0"/>
                <a:cs typeface="Times New Roman" panose="02020603050405020304" pitchFamily="18" charset="0"/>
              </a:rPr>
              <a:t>Food </a:t>
            </a:r>
            <a:r>
              <a:rPr lang="en-US" dirty="0">
                <a:solidFill>
                  <a:srgbClr val="FFFFFF"/>
                </a:solidFill>
                <a:latin typeface="Times New Roman" panose="02020603050405020304" pitchFamily="18" charset="0"/>
                <a:cs typeface="Times New Roman" panose="02020603050405020304" pitchFamily="18" charset="0"/>
              </a:rPr>
              <a:t>and beverages are seen to have a high contribution of female to male.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22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1311" y="152400"/>
            <a:ext cx="11506199" cy="762000"/>
          </a:xfrm>
        </p:spPr>
        <p:txBody>
          <a:bodyPr>
            <a:normAutofit fontScale="90000"/>
          </a:bodyPr>
          <a:lstStyle/>
          <a:p>
            <a:r>
              <a:rPr lang="en-US" sz="3200" b="1" dirty="0">
                <a:latin typeface="Times New Roman" panose="02020603050405020304" pitchFamily="18" charset="0"/>
                <a:cs typeface="Times New Roman" panose="02020603050405020304" pitchFamily="18" charset="0"/>
              </a:rPr>
              <a:t>C</a:t>
            </a:r>
            <a:r>
              <a:rPr lang="en-US" sz="3200" b="1" dirty="0" smtClean="0">
                <a:latin typeface="Times New Roman" panose="02020603050405020304" pitchFamily="18" charset="0"/>
                <a:cs typeface="Times New Roman" panose="02020603050405020304" pitchFamily="18" charset="0"/>
              </a:rPr>
              <a:t>omparing </a:t>
            </a:r>
            <a:r>
              <a:rPr lang="en-US" sz="3200" b="1" dirty="0">
                <a:latin typeface="Times New Roman" panose="02020603050405020304" pitchFamily="18" charset="0"/>
                <a:cs typeface="Times New Roman" panose="02020603050405020304" pitchFamily="18" charset="0"/>
              </a:rPr>
              <a:t>the trend of cost of goods of the different products.</a:t>
            </a:r>
          </a:p>
        </p:txBody>
      </p:sp>
      <p:pic>
        <p:nvPicPr>
          <p:cNvPr id="4" name="Content Placeholder 3"/>
          <p:cNvPicPr>
            <a:picLocks noGrp="1" noChangeAspect="1"/>
          </p:cNvPicPr>
          <p:nvPr>
            <p:ph idx="1"/>
          </p:nvPr>
        </p:nvPicPr>
        <p:blipFill>
          <a:blip r:embed="rId2"/>
          <a:stretch>
            <a:fillRect/>
          </a:stretch>
        </p:blipFill>
        <p:spPr>
          <a:xfrm>
            <a:off x="150811" y="1143000"/>
            <a:ext cx="11887200" cy="5486400"/>
          </a:xfrm>
          <a:prstGeom prst="rect">
            <a:avLst/>
          </a:prstGeom>
        </p:spPr>
      </p:pic>
    </p:spTree>
    <p:extLst>
      <p:ext uri="{BB962C8B-B14F-4D97-AF65-F5344CB8AC3E}">
        <p14:creationId xmlns:p14="http://schemas.microsoft.com/office/powerpoint/2010/main" val="21231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51924"/>
            <a:ext cx="11277600" cy="714449"/>
          </a:xfrm>
        </p:spPr>
        <p:txBody>
          <a:bodyPr>
            <a:normAutofit/>
          </a:bodyPr>
          <a:lstStyle/>
          <a:p>
            <a:pPr algn="ctr"/>
            <a:r>
              <a:rPr lang="en-US" b="1" dirty="0" smtClean="0">
                <a:latin typeface="Times New Roman" panose="02020603050405020304" pitchFamily="18" charset="0"/>
                <a:cs typeface="Times New Roman" panose="02020603050405020304" pitchFamily="18" charset="0"/>
              </a:rPr>
              <a:t>Comparing </a:t>
            </a:r>
            <a:r>
              <a:rPr lang="en-US" b="1" dirty="0">
                <a:latin typeface="Times New Roman" panose="02020603050405020304" pitchFamily="18" charset="0"/>
                <a:cs typeface="Times New Roman" panose="02020603050405020304" pitchFamily="18" charset="0"/>
              </a:rPr>
              <a:t>the three </a:t>
            </a:r>
            <a:r>
              <a:rPr lang="en-US" b="1" dirty="0" smtClean="0">
                <a:latin typeface="Times New Roman" panose="02020603050405020304" pitchFamily="18" charset="0"/>
                <a:cs typeface="Times New Roman" panose="02020603050405020304" pitchFamily="18" charset="0"/>
              </a:rPr>
              <a:t>branches</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722312" y="1295400"/>
            <a:ext cx="10591800" cy="5309939"/>
          </a:xfrm>
          <a:prstGeom prst="rect">
            <a:avLst/>
          </a:prstGeom>
        </p:spPr>
      </p:pic>
      <p:sp>
        <p:nvSpPr>
          <p:cNvPr id="5" name="Rectangle 4"/>
          <p:cNvSpPr/>
          <p:nvPr/>
        </p:nvSpPr>
        <p:spPr>
          <a:xfrm>
            <a:off x="379412" y="776335"/>
            <a:ext cx="5484812"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supermarket has three branches: A, B and C. </a:t>
            </a:r>
          </a:p>
        </p:txBody>
      </p:sp>
      <p:sp>
        <p:nvSpPr>
          <p:cNvPr id="6" name="Rectangle 5"/>
          <p:cNvSpPr/>
          <p:nvPr/>
        </p:nvSpPr>
        <p:spPr>
          <a:xfrm>
            <a:off x="5027612" y="776335"/>
            <a:ext cx="6629400"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C appears to have the highest total followed by A and finally B.</a:t>
            </a:r>
          </a:p>
        </p:txBody>
      </p:sp>
    </p:spTree>
    <p:extLst>
      <p:ext uri="{BB962C8B-B14F-4D97-AF65-F5344CB8AC3E}">
        <p14:creationId xmlns:p14="http://schemas.microsoft.com/office/powerpoint/2010/main" val="18778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4612" y="152400"/>
            <a:ext cx="11998035" cy="6553200"/>
          </a:xfrm>
          <a:prstGeom prst="rect">
            <a:avLst/>
          </a:prstGeom>
        </p:spPr>
      </p:pic>
    </p:spTree>
    <p:extLst>
      <p:ext uri="{BB962C8B-B14F-4D97-AF65-F5344CB8AC3E}">
        <p14:creationId xmlns:p14="http://schemas.microsoft.com/office/powerpoint/2010/main" val="14742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228600"/>
            <a:ext cx="11658600" cy="1066800"/>
          </a:xfrm>
        </p:spPr>
        <p:txBody>
          <a:bodyPr>
            <a:normAutofit fontScale="90000"/>
          </a:bodyPr>
          <a:lstStyle/>
          <a:p>
            <a:r>
              <a:rPr lang="en-US" b="1" dirty="0">
                <a:latin typeface="Times New Roman" panose="02020603050405020304" pitchFamily="18" charset="0"/>
                <a:cs typeface="Times New Roman" panose="02020603050405020304" pitchFamily="18" charset="0"/>
              </a:rPr>
              <a:t>Gross Margin Percentage measures the performance of the business.</a:t>
            </a:r>
          </a:p>
        </p:txBody>
      </p:sp>
      <p:pic>
        <p:nvPicPr>
          <p:cNvPr id="4" name="Content Placeholder 3"/>
          <p:cNvPicPr>
            <a:picLocks noGrp="1" noChangeAspect="1"/>
          </p:cNvPicPr>
          <p:nvPr>
            <p:ph idx="1"/>
          </p:nvPr>
        </p:nvPicPr>
        <p:blipFill>
          <a:blip r:embed="rId2"/>
          <a:stretch>
            <a:fillRect/>
          </a:stretch>
        </p:blipFill>
        <p:spPr>
          <a:xfrm>
            <a:off x="3503612" y="1219200"/>
            <a:ext cx="8534400" cy="5428673"/>
          </a:xfrm>
          <a:prstGeom prst="rect">
            <a:avLst/>
          </a:prstGeom>
        </p:spPr>
      </p:pic>
      <p:sp>
        <p:nvSpPr>
          <p:cNvPr id="5" name="Rectangle 4"/>
          <p:cNvSpPr/>
          <p:nvPr/>
        </p:nvSpPr>
        <p:spPr>
          <a:xfrm>
            <a:off x="7648" y="2569339"/>
            <a:ext cx="3313545" cy="2585323"/>
          </a:xfrm>
          <a:prstGeom prst="rect">
            <a:avLst/>
          </a:prstGeom>
        </p:spPr>
        <p:txBody>
          <a:bodyPr wrap="square">
            <a:spAutoFit/>
          </a:bodyPr>
          <a:lstStyle/>
          <a:p>
            <a:r>
              <a:rPr lang="en-US" dirty="0">
                <a:solidFill>
                  <a:srgbClr val="FFFFFF"/>
                </a:solidFill>
                <a:latin typeface="Times New Roman" panose="02020603050405020304" pitchFamily="18" charset="0"/>
                <a:cs typeface="Times New Roman" panose="02020603050405020304" pitchFamily="18" charset="0"/>
              </a:rPr>
              <a:t>The Gross Margin Percentage is seen to decline from January to February in all the branches</a:t>
            </a:r>
            <a:r>
              <a:rPr lang="en-US" dirty="0" smtClean="0">
                <a:solidFill>
                  <a:srgbClr val="FFFFFF"/>
                </a:solidFill>
                <a:latin typeface="Times New Roman" panose="02020603050405020304" pitchFamily="18" charset="0"/>
                <a:cs typeface="Times New Roman" panose="02020603050405020304" pitchFamily="18" charset="0"/>
              </a:rPr>
              <a:t>.</a:t>
            </a:r>
          </a:p>
          <a:p>
            <a:endParaRPr lang="en-US" dirty="0">
              <a:solidFill>
                <a:srgbClr val="FFFFFF"/>
              </a:solidFill>
              <a:latin typeface="Times New Roman" panose="02020603050405020304" pitchFamily="18" charset="0"/>
              <a:cs typeface="Times New Roman" panose="02020603050405020304" pitchFamily="18" charset="0"/>
            </a:endParaRPr>
          </a:p>
          <a:p>
            <a:endParaRPr lang="en-US" dirty="0" smtClean="0">
              <a:solidFill>
                <a:srgbClr val="FFFFFF"/>
              </a:solidFill>
              <a:latin typeface="Times New Roman" panose="02020603050405020304" pitchFamily="18" charset="0"/>
              <a:cs typeface="Times New Roman" panose="02020603050405020304" pitchFamily="18" charset="0"/>
            </a:endParaRPr>
          </a:p>
          <a:p>
            <a:endParaRPr lang="en-US" dirty="0">
              <a:solidFill>
                <a:srgbClr val="FFFFFF"/>
              </a:solidFill>
              <a:latin typeface="Times New Roman" panose="02020603050405020304" pitchFamily="18" charset="0"/>
              <a:cs typeface="Times New Roman" panose="02020603050405020304" pitchFamily="18" charset="0"/>
            </a:endParaRPr>
          </a:p>
          <a:p>
            <a:r>
              <a:rPr lang="en-US" dirty="0" smtClean="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Between February and March the Gross Margin Percentage is seen to rise across all branches.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284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3012" y="152400"/>
            <a:ext cx="6781800" cy="533400"/>
          </a:xfrm>
        </p:spPr>
        <p:txBody>
          <a:bodyPr>
            <a:noAutofit/>
          </a:bodyPr>
          <a:lstStyle/>
          <a:p>
            <a:r>
              <a:rPr lang="en-US" b="1" dirty="0">
                <a:latin typeface="Times New Roman" panose="02020603050405020304" pitchFamily="18" charset="0"/>
                <a:cs typeface="Times New Roman" panose="02020603050405020304" pitchFamily="18" charset="0"/>
              </a:rPr>
              <a:t>T</a:t>
            </a:r>
            <a:r>
              <a:rPr lang="en-US" b="1" dirty="0" smtClean="0">
                <a:latin typeface="Times New Roman" panose="02020603050405020304" pitchFamily="18" charset="0"/>
                <a:cs typeface="Times New Roman" panose="02020603050405020304" pitchFamily="18" charset="0"/>
              </a:rPr>
              <a:t>rend </a:t>
            </a:r>
            <a:r>
              <a:rPr lang="en-US" b="1" dirty="0">
                <a:latin typeface="Times New Roman" panose="02020603050405020304" pitchFamily="18" charset="0"/>
                <a:cs typeface="Times New Roman" panose="02020603050405020304" pitchFamily="18" charset="0"/>
              </a:rPr>
              <a:t>in cost of </a:t>
            </a:r>
            <a:r>
              <a:rPr lang="en-US" b="1" dirty="0" smtClean="0">
                <a:latin typeface="Times New Roman" panose="02020603050405020304" pitchFamily="18" charset="0"/>
                <a:cs typeface="Times New Roman" panose="02020603050405020304" pitchFamily="18" charset="0"/>
              </a:rPr>
              <a:t>goods sold.</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558724" y="813954"/>
            <a:ext cx="9071376" cy="4772891"/>
          </a:xfrm>
          <a:prstGeom prst="rect">
            <a:avLst/>
          </a:prstGeom>
        </p:spPr>
      </p:pic>
      <p:sp>
        <p:nvSpPr>
          <p:cNvPr id="5" name="Rectangle 4"/>
          <p:cNvSpPr/>
          <p:nvPr/>
        </p:nvSpPr>
        <p:spPr>
          <a:xfrm>
            <a:off x="377825" y="5715000"/>
            <a:ext cx="11811000" cy="923330"/>
          </a:xfrm>
          <a:prstGeom prst="rect">
            <a:avLst/>
          </a:prstGeom>
        </p:spPr>
        <p:txBody>
          <a:bodyPr wrap="square">
            <a:spAutoFit/>
          </a:bodyPr>
          <a:lstStyle/>
          <a:p>
            <a:r>
              <a:rPr lang="en-US" dirty="0">
                <a:solidFill>
                  <a:srgbClr val="FFFFFF"/>
                </a:solidFill>
                <a:latin typeface="Times New Roman" panose="02020603050405020304" pitchFamily="18" charset="0"/>
                <a:cs typeface="Times New Roman" panose="02020603050405020304" pitchFamily="18" charset="0"/>
              </a:rPr>
              <a:t>With the graph of cost of goods and time, we see that the same period Gross Margin Percentage was decreasing, the cost of goods were also decreasing which concludes that price was not the </a:t>
            </a:r>
            <a:r>
              <a:rPr lang="en-US" dirty="0" err="1">
                <a:solidFill>
                  <a:srgbClr val="FFFFFF"/>
                </a:solidFill>
                <a:latin typeface="Times New Roman" panose="02020603050405020304" pitchFamily="18" charset="0"/>
                <a:cs typeface="Times New Roman" panose="02020603050405020304" pitchFamily="18" charset="0"/>
              </a:rPr>
              <a:t>the</a:t>
            </a:r>
            <a:r>
              <a:rPr lang="en-US" dirty="0">
                <a:solidFill>
                  <a:srgbClr val="FFFFFF"/>
                </a:solidFill>
                <a:latin typeface="Times New Roman" panose="02020603050405020304" pitchFamily="18" charset="0"/>
                <a:cs typeface="Times New Roman" panose="02020603050405020304" pitchFamily="18" charset="0"/>
              </a:rPr>
              <a:t> cause of the decrease in GMP. The cost might be due to poor management</a:t>
            </a:r>
            <a:r>
              <a:rPr lang="en-US" dirty="0">
                <a:solidFill>
                  <a:srgbClr val="FFFFFF"/>
                </a:solidFill>
                <a:latin typeface="Segoe UI" panose="020B0502040204020203" pitchFamily="34" charset="0"/>
              </a:rPr>
              <a:t>.</a:t>
            </a:r>
            <a:endParaRPr lang="en-US" dirty="0"/>
          </a:p>
        </p:txBody>
      </p:sp>
    </p:spTree>
    <p:extLst>
      <p:ext uri="{BB962C8B-B14F-4D97-AF65-F5344CB8AC3E}">
        <p14:creationId xmlns:p14="http://schemas.microsoft.com/office/powerpoint/2010/main" val="111169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212" y="152400"/>
            <a:ext cx="8305801" cy="533400"/>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Rating of products in descending order.</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4113212" y="685800"/>
            <a:ext cx="7924800" cy="6019800"/>
          </a:xfrm>
          <a:prstGeom prst="rect">
            <a:avLst/>
          </a:prstGeom>
        </p:spPr>
      </p:pic>
      <p:sp>
        <p:nvSpPr>
          <p:cNvPr id="5" name="Rectangle 4"/>
          <p:cNvSpPr/>
          <p:nvPr/>
        </p:nvSpPr>
        <p:spPr>
          <a:xfrm>
            <a:off x="0" y="1600200"/>
            <a:ext cx="4239491" cy="3693319"/>
          </a:xfrm>
          <a:prstGeom prst="rect">
            <a:avLst/>
          </a:prstGeom>
        </p:spPr>
        <p:txBody>
          <a:bodyPr wrap="square">
            <a:spAutoFit/>
          </a:bodyPr>
          <a:lstStyle/>
          <a:p>
            <a:r>
              <a:rPr lang="en-US" dirty="0">
                <a:solidFill>
                  <a:srgbClr val="FFFFFF"/>
                </a:solidFill>
                <a:latin typeface="Times New Roman" panose="02020603050405020304" pitchFamily="18" charset="0"/>
                <a:cs typeface="Times New Roman" panose="02020603050405020304" pitchFamily="18" charset="0"/>
              </a:rPr>
              <a:t>The product with the </a:t>
            </a:r>
            <a:r>
              <a:rPr lang="en-US" dirty="0" smtClean="0">
                <a:solidFill>
                  <a:srgbClr val="FFFFFF"/>
                </a:solidFill>
                <a:latin typeface="Times New Roman" panose="02020603050405020304" pitchFamily="18" charset="0"/>
                <a:cs typeface="Times New Roman" panose="02020603050405020304" pitchFamily="18" charset="0"/>
              </a:rPr>
              <a:t>highest rating</a:t>
            </a:r>
          </a:p>
          <a:p>
            <a:r>
              <a:rPr lang="en-US" dirty="0" smtClean="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is fashion accessories </a:t>
            </a:r>
            <a:r>
              <a:rPr lang="en-US" dirty="0" smtClean="0">
                <a:solidFill>
                  <a:srgbClr val="FFFFFF"/>
                </a:solidFill>
                <a:latin typeface="Times New Roman" panose="02020603050405020304" pitchFamily="18" charset="0"/>
                <a:cs typeface="Times New Roman" panose="02020603050405020304" pitchFamily="18" charset="0"/>
              </a:rPr>
              <a:t>- because </a:t>
            </a:r>
            <a:r>
              <a:rPr lang="en-US" dirty="0">
                <a:solidFill>
                  <a:srgbClr val="FFFFFF"/>
                </a:solidFill>
                <a:latin typeface="Times New Roman" panose="02020603050405020304" pitchFamily="18" charset="0"/>
                <a:cs typeface="Times New Roman" panose="02020603050405020304" pitchFamily="18" charset="0"/>
              </a:rPr>
              <a:t>high rating shows that the </a:t>
            </a:r>
            <a:r>
              <a:rPr lang="en-US" dirty="0" smtClean="0">
                <a:solidFill>
                  <a:srgbClr val="FFFFFF"/>
                </a:solidFill>
                <a:latin typeface="Times New Roman" panose="02020603050405020304" pitchFamily="18" charset="0"/>
                <a:cs typeface="Times New Roman" panose="02020603050405020304" pitchFamily="18" charset="0"/>
              </a:rPr>
              <a:t>products </a:t>
            </a:r>
            <a:r>
              <a:rPr lang="en-US" dirty="0">
                <a:solidFill>
                  <a:srgbClr val="FFFFFF"/>
                </a:solidFill>
                <a:latin typeface="Times New Roman" panose="02020603050405020304" pitchFamily="18" charset="0"/>
                <a:cs typeface="Times New Roman" panose="02020603050405020304" pitchFamily="18" charset="0"/>
              </a:rPr>
              <a:t>is a good quality product. </a:t>
            </a:r>
            <a:endParaRPr lang="en-US" dirty="0" smtClean="0">
              <a:solidFill>
                <a:srgbClr val="FFFFFF"/>
              </a:solidFill>
              <a:latin typeface="Times New Roman" panose="02020603050405020304" pitchFamily="18" charset="0"/>
              <a:cs typeface="Times New Roman" panose="02020603050405020304" pitchFamily="18" charset="0"/>
            </a:endParaRPr>
          </a:p>
          <a:p>
            <a:endParaRPr lang="en-US" dirty="0">
              <a:solidFill>
                <a:srgbClr val="FFFFFF"/>
              </a:solidFill>
              <a:latin typeface="Times New Roman" panose="02020603050405020304" pitchFamily="18" charset="0"/>
              <a:cs typeface="Times New Roman" panose="02020603050405020304" pitchFamily="18" charset="0"/>
            </a:endParaRPr>
          </a:p>
          <a:p>
            <a:endParaRPr lang="en-US" dirty="0" smtClean="0">
              <a:solidFill>
                <a:srgbClr val="FFFFFF"/>
              </a:solidFill>
              <a:latin typeface="Times New Roman" panose="02020603050405020304" pitchFamily="18" charset="0"/>
              <a:cs typeface="Times New Roman" panose="02020603050405020304" pitchFamily="18" charset="0"/>
            </a:endParaRPr>
          </a:p>
          <a:p>
            <a:r>
              <a:rPr lang="en-US" dirty="0" smtClean="0">
                <a:solidFill>
                  <a:srgbClr val="FFFFFF"/>
                </a:solidFill>
                <a:latin typeface="Times New Roman" panose="02020603050405020304" pitchFamily="18" charset="0"/>
                <a:cs typeface="Times New Roman" panose="02020603050405020304" pitchFamily="18" charset="0"/>
              </a:rPr>
              <a:t>The Second highest </a:t>
            </a:r>
            <a:r>
              <a:rPr lang="en-US" dirty="0">
                <a:solidFill>
                  <a:srgbClr val="FFFFFF"/>
                </a:solidFill>
                <a:latin typeface="Times New Roman" panose="02020603050405020304" pitchFamily="18" charset="0"/>
                <a:cs typeface="Times New Roman" panose="02020603050405020304" pitchFamily="18" charset="0"/>
              </a:rPr>
              <a:t>product in the gross income </a:t>
            </a:r>
            <a:r>
              <a:rPr lang="en-US" dirty="0" smtClean="0">
                <a:solidFill>
                  <a:srgbClr val="FFFFFF"/>
                </a:solidFill>
                <a:latin typeface="Times New Roman" panose="02020603050405020304" pitchFamily="18" charset="0"/>
                <a:cs typeface="Times New Roman" panose="02020603050405020304" pitchFamily="18" charset="0"/>
              </a:rPr>
              <a:t>is </a:t>
            </a:r>
            <a:r>
              <a:rPr lang="en-US" dirty="0">
                <a:solidFill>
                  <a:srgbClr val="FFFFFF"/>
                </a:solidFill>
                <a:latin typeface="Times New Roman" panose="02020603050405020304" pitchFamily="18" charset="0"/>
                <a:cs typeface="Times New Roman" panose="02020603050405020304" pitchFamily="18" charset="0"/>
              </a:rPr>
              <a:t>food </a:t>
            </a:r>
            <a:r>
              <a:rPr lang="en-US" dirty="0" smtClean="0">
                <a:solidFill>
                  <a:srgbClr val="FFFFFF"/>
                </a:solidFill>
                <a:latin typeface="Times New Roman" panose="02020603050405020304" pitchFamily="18" charset="0"/>
                <a:cs typeface="Times New Roman" panose="02020603050405020304" pitchFamily="18" charset="0"/>
              </a:rPr>
              <a:t>and</a:t>
            </a:r>
          </a:p>
          <a:p>
            <a:r>
              <a:rPr lang="en-US" dirty="0" smtClean="0">
                <a:solidFill>
                  <a:srgbClr val="FFFFFF"/>
                </a:solidFill>
                <a:latin typeface="Times New Roman" panose="02020603050405020304" pitchFamily="18" charset="0"/>
                <a:cs typeface="Times New Roman" panose="02020603050405020304" pitchFamily="18" charset="0"/>
              </a:rPr>
              <a:t> </a:t>
            </a:r>
            <a:r>
              <a:rPr lang="en-US" dirty="0">
                <a:solidFill>
                  <a:srgbClr val="FFFFFF"/>
                </a:solidFill>
                <a:latin typeface="Times New Roman" panose="02020603050405020304" pitchFamily="18" charset="0"/>
                <a:cs typeface="Times New Roman" panose="02020603050405020304" pitchFamily="18" charset="0"/>
              </a:rPr>
              <a:t>beverages</a:t>
            </a:r>
            <a:r>
              <a:rPr lang="en-US" dirty="0" smtClean="0">
                <a:solidFill>
                  <a:srgbClr val="FFFFFF"/>
                </a:solidFill>
                <a:latin typeface="Times New Roman" panose="02020603050405020304" pitchFamily="18" charset="0"/>
                <a:cs typeface="Times New Roman" panose="02020603050405020304" pitchFamily="18" charset="0"/>
              </a:rPr>
              <a:t>.</a:t>
            </a:r>
          </a:p>
          <a:p>
            <a:endParaRPr lang="en-US" dirty="0">
              <a:solidFill>
                <a:srgbClr val="FFFFFF"/>
              </a:solidFill>
              <a:latin typeface="Times New Roman" panose="02020603050405020304" pitchFamily="18" charset="0"/>
              <a:cs typeface="Times New Roman" panose="02020603050405020304" pitchFamily="18" charset="0"/>
            </a:endParaRPr>
          </a:p>
          <a:p>
            <a:endParaRPr lang="en-US" dirty="0" smtClean="0">
              <a:solidFill>
                <a:srgbClr val="FFFFFF"/>
              </a:solidFill>
              <a:latin typeface="Times New Roman" panose="02020603050405020304" pitchFamily="18" charset="0"/>
              <a:cs typeface="Times New Roman" panose="02020603050405020304" pitchFamily="18" charset="0"/>
            </a:endParaRPr>
          </a:p>
          <a:p>
            <a:r>
              <a:rPr lang="en-US" dirty="0" smtClean="0">
                <a:solidFill>
                  <a:srgbClr val="FFFFFF"/>
                </a:solidFill>
                <a:latin typeface="Times New Roman" panose="02020603050405020304" pitchFamily="18" charset="0"/>
                <a:cs typeface="Times New Roman" panose="02020603050405020304" pitchFamily="18" charset="0"/>
              </a:rPr>
              <a:t>The least rated product is health and beauty.</a:t>
            </a:r>
          </a:p>
          <a:p>
            <a:endParaRPr lang="en-US" dirty="0"/>
          </a:p>
        </p:txBody>
      </p:sp>
    </p:spTree>
    <p:extLst>
      <p:ext uri="{BB962C8B-B14F-4D97-AF65-F5344CB8AC3E}">
        <p14:creationId xmlns:p14="http://schemas.microsoft.com/office/powerpoint/2010/main" val="14338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228600"/>
            <a:ext cx="10210800" cy="838200"/>
          </a:xfrm>
        </p:spPr>
        <p:txBody>
          <a:bodyPr>
            <a:normAutofit/>
          </a:bodyPr>
          <a:lstStyle/>
          <a:p>
            <a:r>
              <a:rPr lang="en-US" sz="4800" b="1" dirty="0" smtClean="0">
                <a:latin typeface="Times New Roman" panose="02020603050405020304" pitchFamily="18" charset="0"/>
                <a:cs typeface="Times New Roman" panose="02020603050405020304" pitchFamily="18" charset="0"/>
              </a:rPr>
              <a:t>Gross income of products</a:t>
            </a:r>
            <a:endParaRPr lang="en-US" sz="4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50812" y="1143000"/>
            <a:ext cx="11887200" cy="5410200"/>
          </a:xfrm>
          <a:prstGeom prst="rect">
            <a:avLst/>
          </a:prstGeom>
        </p:spPr>
      </p:pic>
    </p:spTree>
    <p:extLst>
      <p:ext uri="{BB962C8B-B14F-4D97-AF65-F5344CB8AC3E}">
        <p14:creationId xmlns:p14="http://schemas.microsoft.com/office/powerpoint/2010/main" val="9786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012" y="76200"/>
            <a:ext cx="9144001" cy="685800"/>
          </a:xfrm>
        </p:spPr>
        <p:txBody>
          <a:bodyPr>
            <a:normAutofit/>
          </a:bodyPr>
          <a:lstStyle/>
          <a:p>
            <a:r>
              <a:rPr lang="en-US" sz="4000" b="1" dirty="0">
                <a:latin typeface="Times New Roman" panose="02020603050405020304" pitchFamily="18" charset="0"/>
                <a:cs typeface="Times New Roman" panose="02020603050405020304" pitchFamily="18" charset="0"/>
              </a:rPr>
              <a:t>T</a:t>
            </a:r>
            <a:r>
              <a:rPr lang="en-US" sz="4000" b="1" dirty="0" smtClean="0">
                <a:latin typeface="Times New Roman" panose="02020603050405020304" pitchFamily="18" charset="0"/>
                <a:cs typeface="Times New Roman" panose="02020603050405020304" pitchFamily="18" charset="0"/>
              </a:rPr>
              <a:t>he </a:t>
            </a:r>
            <a:r>
              <a:rPr lang="en-US" sz="4000" b="1" dirty="0">
                <a:latin typeface="Times New Roman" panose="02020603050405020304" pitchFamily="18" charset="0"/>
                <a:cs typeface="Times New Roman" panose="02020603050405020304" pitchFamily="18" charset="0"/>
              </a:rPr>
              <a:t>Gross Margin Percentage </a:t>
            </a:r>
            <a:r>
              <a:rPr lang="en-US" sz="4000" b="1" dirty="0" smtClean="0">
                <a:latin typeface="Times New Roman" panose="02020603050405020304" pitchFamily="18" charset="0"/>
                <a:cs typeface="Times New Roman" panose="02020603050405020304" pitchFamily="18" charset="0"/>
              </a:rPr>
              <a:t>trend</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446212" y="762000"/>
            <a:ext cx="9220199" cy="5029200"/>
          </a:xfrm>
          <a:prstGeom prst="rect">
            <a:avLst/>
          </a:prstGeom>
        </p:spPr>
      </p:pic>
      <p:sp>
        <p:nvSpPr>
          <p:cNvPr id="5" name="Rectangle 4"/>
          <p:cNvSpPr/>
          <p:nvPr/>
        </p:nvSpPr>
        <p:spPr>
          <a:xfrm>
            <a:off x="608012" y="5925234"/>
            <a:ext cx="11198225" cy="646331"/>
          </a:xfrm>
          <a:prstGeom prst="rect">
            <a:avLst/>
          </a:prstGeom>
        </p:spPr>
        <p:txBody>
          <a:bodyPr wrap="square">
            <a:spAutoFit/>
          </a:bodyPr>
          <a:lstStyle/>
          <a:p>
            <a:r>
              <a:rPr lang="en-US" dirty="0">
                <a:solidFill>
                  <a:srgbClr val="FFFFFF"/>
                </a:solidFill>
                <a:latin typeface="Times New Roman" panose="02020603050405020304" pitchFamily="18" charset="0"/>
                <a:cs typeface="Times New Roman" panose="02020603050405020304" pitchFamily="18" charset="0"/>
              </a:rPr>
              <a:t>The Gross Margin Percentage is seen to decline from January to February in all the branches. Between February and March the Gross Margin Percentage is seen to rise across all branches.</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932612" y="2819400"/>
            <a:ext cx="2100820" cy="1094163"/>
          </a:xfrm>
          <a:prstGeom prst="rect">
            <a:avLst/>
          </a:prstGeom>
        </p:spPr>
      </p:pic>
      <p:pic>
        <p:nvPicPr>
          <p:cNvPr id="7" name="Picture 6"/>
          <p:cNvPicPr>
            <a:picLocks noChangeAspect="1"/>
          </p:cNvPicPr>
          <p:nvPr/>
        </p:nvPicPr>
        <p:blipFill>
          <a:blip r:embed="rId4"/>
          <a:stretch>
            <a:fillRect/>
          </a:stretch>
        </p:blipFill>
        <p:spPr>
          <a:xfrm>
            <a:off x="5490081" y="1524000"/>
            <a:ext cx="2123062" cy="685800"/>
          </a:xfrm>
          <a:prstGeom prst="rect">
            <a:avLst/>
          </a:prstGeom>
        </p:spPr>
      </p:pic>
      <p:sp>
        <p:nvSpPr>
          <p:cNvPr id="8" name="Oval 7"/>
          <p:cNvSpPr/>
          <p:nvPr/>
        </p:nvSpPr>
        <p:spPr>
          <a:xfrm>
            <a:off x="5332412" y="1371600"/>
            <a:ext cx="2280731"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87622" y="2667000"/>
            <a:ext cx="2590800" cy="1246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69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012" y="152400"/>
            <a:ext cx="9144001" cy="685800"/>
          </a:xfrm>
        </p:spPr>
        <p:txBody>
          <a:bodyPr>
            <a:normAutofit/>
          </a:bodyPr>
          <a:lstStyle/>
          <a:p>
            <a:r>
              <a:rPr lang="en-US" sz="3200" b="1" dirty="0" smtClean="0">
                <a:latin typeface="Times New Roman" panose="02020603050405020304" pitchFamily="18" charset="0"/>
                <a:cs typeface="Times New Roman" panose="02020603050405020304" pitchFamily="18" charset="0"/>
              </a:rPr>
              <a:t>Cost of good sold in specific branch and month</a:t>
            </a:r>
            <a:endParaRPr lang="en-US" sz="32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50812" y="1066800"/>
            <a:ext cx="11811000" cy="5638800"/>
          </a:xfrm>
          <a:prstGeom prst="rect">
            <a:avLst/>
          </a:prstGeom>
        </p:spPr>
      </p:pic>
    </p:spTree>
    <p:extLst>
      <p:ext uri="{BB962C8B-B14F-4D97-AF65-F5344CB8AC3E}">
        <p14:creationId xmlns:p14="http://schemas.microsoft.com/office/powerpoint/2010/main" val="389526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228600"/>
            <a:ext cx="10363199" cy="609600"/>
          </a:xfrm>
        </p:spPr>
        <p:txBody>
          <a:bodyPr>
            <a:normAutofit/>
          </a:bodyPr>
          <a:lstStyle/>
          <a:p>
            <a:r>
              <a:rPr lang="en-US" b="1" dirty="0" smtClean="0">
                <a:latin typeface="Times New Roman" panose="02020603050405020304" pitchFamily="18" charset="0"/>
                <a:cs typeface="Times New Roman" panose="02020603050405020304" pitchFamily="18" charset="0"/>
              </a:rPr>
              <a:t>Cost of good sold in specific product</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50812" y="1085272"/>
            <a:ext cx="11887200" cy="5715000"/>
          </a:xfrm>
          <a:prstGeom prst="rect">
            <a:avLst/>
          </a:prstGeom>
        </p:spPr>
      </p:pic>
    </p:spTree>
    <p:extLst>
      <p:ext uri="{BB962C8B-B14F-4D97-AF65-F5344CB8AC3E}">
        <p14:creationId xmlns:p14="http://schemas.microsoft.com/office/powerpoint/2010/main" val="352569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152400"/>
            <a:ext cx="10363199" cy="685800"/>
          </a:xfrm>
        </p:spPr>
        <p:txBody>
          <a:bodyPr>
            <a:normAutofit fontScale="90000"/>
          </a:bodyPr>
          <a:lstStyle/>
          <a:p>
            <a:pPr algn="ctr"/>
            <a:r>
              <a:rPr lang="en-US" b="1" dirty="0" smtClean="0">
                <a:latin typeface="Times New Roman" panose="02020603050405020304" pitchFamily="18" charset="0"/>
                <a:cs typeface="Times New Roman" panose="02020603050405020304" pitchFamily="18" charset="0"/>
              </a:rPr>
              <a:t>Supermarket sales in different cities and branches.</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88913" y="990600"/>
            <a:ext cx="11811000" cy="5638800"/>
          </a:xfrm>
          <a:prstGeom prst="rect">
            <a:avLst/>
          </a:prstGeom>
        </p:spPr>
      </p:pic>
    </p:spTree>
    <p:extLst>
      <p:ext uri="{BB962C8B-B14F-4D97-AF65-F5344CB8AC3E}">
        <p14:creationId xmlns:p14="http://schemas.microsoft.com/office/powerpoint/2010/main" val="297281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228600"/>
            <a:ext cx="10210802" cy="609600"/>
          </a:xfrm>
        </p:spPr>
        <p:txBody>
          <a:bodyPr/>
          <a:lstStyle/>
          <a:p>
            <a:pPr algn="ctr"/>
            <a:r>
              <a:rPr lang="en-US" b="1" dirty="0" smtClean="0">
                <a:latin typeface="Times New Roman" panose="02020603050405020304" pitchFamily="18" charset="0"/>
                <a:cs typeface="Times New Roman" panose="02020603050405020304" pitchFamily="18" charset="0"/>
              </a:rPr>
              <a:t>Product line of supermarket</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74612" y="914400"/>
            <a:ext cx="11887200" cy="5791200"/>
          </a:xfrm>
          <a:prstGeom prst="rect">
            <a:avLst/>
          </a:prstGeom>
        </p:spPr>
      </p:pic>
    </p:spTree>
    <p:extLst>
      <p:ext uri="{BB962C8B-B14F-4D97-AF65-F5344CB8AC3E}">
        <p14:creationId xmlns:p14="http://schemas.microsoft.com/office/powerpoint/2010/main" val="221810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0013" y="228600"/>
            <a:ext cx="9296400" cy="685800"/>
          </a:xfrm>
        </p:spPr>
        <p:txBody>
          <a:bodyPr/>
          <a:lstStyle/>
          <a:p>
            <a:pPr algn="ctr"/>
            <a:r>
              <a:rPr lang="en-US" b="1" dirty="0" smtClean="0">
                <a:latin typeface="Times New Roman" panose="02020603050405020304" pitchFamily="18" charset="0"/>
                <a:cs typeface="Times New Roman" panose="02020603050405020304" pitchFamily="18" charset="0"/>
              </a:rPr>
              <a:t>Gross margin % of products</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50812" y="914400"/>
            <a:ext cx="11887200" cy="5867400"/>
          </a:xfrm>
          <a:prstGeom prst="rect">
            <a:avLst/>
          </a:prstGeom>
        </p:spPr>
      </p:pic>
    </p:spTree>
    <p:extLst>
      <p:ext uri="{BB962C8B-B14F-4D97-AF65-F5344CB8AC3E}">
        <p14:creationId xmlns:p14="http://schemas.microsoft.com/office/powerpoint/2010/main" val="35340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Forced labour fears over Olympic merchandise | Social Compliance &amp; CSR News  | New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212" y="152400"/>
            <a:ext cx="11430000" cy="6324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8837612" y="4114800"/>
            <a:ext cx="2771775" cy="2228850"/>
          </a:xfrm>
          <a:prstGeom prst="rect">
            <a:avLst/>
          </a:prstGeom>
        </p:spPr>
      </p:pic>
      <p:sp>
        <p:nvSpPr>
          <p:cNvPr id="5" name="TextBox 4"/>
          <p:cNvSpPr txBox="1"/>
          <p:nvPr/>
        </p:nvSpPr>
        <p:spPr>
          <a:xfrm>
            <a:off x="912812" y="5420320"/>
            <a:ext cx="5562600" cy="369332"/>
          </a:xfrm>
          <a:prstGeom prst="rect">
            <a:avLst/>
          </a:prstGeom>
          <a:noFill/>
        </p:spPr>
        <p:txBody>
          <a:bodyPr wrap="square" rtlCol="0">
            <a:spAutoFit/>
          </a:bodyPr>
          <a:lstStyle/>
          <a:p>
            <a:r>
              <a:rPr lang="en-US" b="1" dirty="0" smtClean="0">
                <a:solidFill>
                  <a:schemeClr val="bg1"/>
                </a:solidFill>
                <a:latin typeface="Arial Rounded MT Bold" panose="020F0704030504030204" pitchFamily="34" charset="0"/>
              </a:rPr>
              <a:t> </a:t>
            </a:r>
            <a:endParaRPr lang="en-US" b="1"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24342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144001" cy="457200"/>
          </a:xfrm>
        </p:spPr>
        <p:txBody>
          <a:bodyPr>
            <a:noAutofit/>
          </a:bodyPr>
          <a:lstStyle/>
          <a:p>
            <a:pPr algn="ctr"/>
            <a:r>
              <a:rPr lang="en-US" sz="4000" b="1" dirty="0" smtClean="0">
                <a:latin typeface="Times New Roman" panose="02020603050405020304" pitchFamily="18" charset="0"/>
                <a:cs typeface="Times New Roman" panose="02020603050405020304" pitchFamily="18" charset="0"/>
              </a:rPr>
              <a:t>Cost of goods sold</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74612" y="914400"/>
            <a:ext cx="11887200" cy="5791200"/>
          </a:xfrm>
          <a:prstGeom prst="rect">
            <a:avLst/>
          </a:prstGeom>
        </p:spPr>
      </p:pic>
    </p:spTree>
    <p:extLst>
      <p:ext uri="{BB962C8B-B14F-4D97-AF65-F5344CB8AC3E}">
        <p14:creationId xmlns:p14="http://schemas.microsoft.com/office/powerpoint/2010/main" val="439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2812" y="1409700"/>
            <a:ext cx="3815599" cy="1295400"/>
          </a:xfrm>
        </p:spPr>
        <p:txBody>
          <a:bodyPr/>
          <a:lstStyle/>
          <a:p>
            <a:r>
              <a:rPr lang="en-US" b="1" dirty="0" smtClean="0">
                <a:latin typeface="Times New Roman" panose="02020603050405020304" pitchFamily="18" charset="0"/>
                <a:cs typeface="Times New Roman" panose="02020603050405020304" pitchFamily="18" charset="0"/>
              </a:rPr>
              <a:t>DR.AMBEDKAR GROUP</a:t>
            </a:r>
            <a:endParaRPr lang="en-US"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a:xfrm>
            <a:off x="646113" y="3352800"/>
            <a:ext cx="3886200" cy="2628900"/>
          </a:xfrm>
        </p:spPr>
        <p:txBody>
          <a:bodyPr/>
          <a:lstStyle/>
          <a:p>
            <a:r>
              <a:rPr lang="en-US" b="1" dirty="0" smtClean="0">
                <a:latin typeface="Times New Roman" panose="02020603050405020304" pitchFamily="18" charset="0"/>
                <a:cs typeface="Times New Roman" panose="02020603050405020304" pitchFamily="18" charset="0"/>
              </a:rPr>
              <a:t>Kendre Ganesh</a:t>
            </a:r>
          </a:p>
          <a:p>
            <a:r>
              <a:rPr lang="en-US" b="1" dirty="0" smtClean="0">
                <a:latin typeface="Times New Roman" panose="02020603050405020304" pitchFamily="18" charset="0"/>
                <a:cs typeface="Times New Roman" panose="02020603050405020304" pitchFamily="18" charset="0"/>
              </a:rPr>
              <a:t>Kokkari  Charanraj </a:t>
            </a:r>
          </a:p>
          <a:p>
            <a:r>
              <a:rPr lang="en-US" b="1" dirty="0" smtClean="0">
                <a:latin typeface="Times New Roman" panose="02020603050405020304" pitchFamily="18" charset="0"/>
                <a:cs typeface="Times New Roman" panose="02020603050405020304" pitchFamily="18" charset="0"/>
              </a:rPr>
              <a:t>Putti Lakshmi  Mounika</a:t>
            </a:r>
          </a:p>
          <a:p>
            <a:r>
              <a:rPr lang="en-US" b="1" dirty="0" smtClean="0">
                <a:latin typeface="Times New Roman" panose="02020603050405020304" pitchFamily="18" charset="0"/>
                <a:cs typeface="Times New Roman" panose="02020603050405020304" pitchFamily="18" charset="0"/>
              </a:rPr>
              <a:t>Pamarthi  Pavani</a:t>
            </a:r>
          </a:p>
          <a:p>
            <a:r>
              <a:rPr lang="en-US" b="1" dirty="0" smtClean="0">
                <a:latin typeface="Times New Roman" panose="02020603050405020304" pitchFamily="18" charset="0"/>
                <a:cs typeface="Times New Roman" panose="02020603050405020304" pitchFamily="18" charset="0"/>
              </a:rPr>
              <a:t>Harshitha Kuchimanchi</a:t>
            </a:r>
            <a:endParaRPr lang="en-US" b="1" dirty="0">
              <a:latin typeface="Times New Roman" panose="02020603050405020304" pitchFamily="18" charset="0"/>
              <a:cs typeface="Times New Roman" panose="02020603050405020304" pitchFamily="18" charset="0"/>
            </a:endParaRPr>
          </a:p>
        </p:txBody>
      </p:sp>
      <p:sp>
        <p:nvSpPr>
          <p:cNvPr id="2" name="Picture Placeholder 1" descr="An empty placeholder to add an image. Click on the placeholder and select the image that you wish to add."/>
          <p:cNvSpPr>
            <a:spLocks noGrp="1"/>
          </p:cNvSpPr>
          <p:nvPr>
            <p:ph type="pic" idx="1"/>
          </p:nvPr>
        </p:nvSpPr>
        <p:spPr/>
      </p:sp>
      <p:sp>
        <p:nvSpPr>
          <p:cNvPr id="5" name="TextBox 4"/>
          <p:cNvSpPr txBox="1"/>
          <p:nvPr/>
        </p:nvSpPr>
        <p:spPr>
          <a:xfrm>
            <a:off x="608012" y="4648200"/>
            <a:ext cx="3505200" cy="369332"/>
          </a:xfrm>
          <a:prstGeom prst="rect">
            <a:avLst/>
          </a:prstGeom>
          <a:noFill/>
        </p:spPr>
        <p:txBody>
          <a:bodyPr wrap="square" rtlCol="0">
            <a:spAutoFit/>
          </a:bodyPr>
          <a:lstStyle/>
          <a:p>
            <a:pPr algn="ctr"/>
            <a:endParaRPr lang="en-US" b="1" dirty="0">
              <a:latin typeface="Times New Roman" panose="02020603050405020304" pitchFamily="18" charset="0"/>
              <a:cs typeface="Times New Roman" panose="02020603050405020304" pitchFamily="18" charset="0"/>
            </a:endParaRPr>
          </a:p>
        </p:txBody>
      </p:sp>
      <p:pic>
        <p:nvPicPr>
          <p:cNvPr id="1026" name="Picture 2" descr="RB Health thanks pharmacists on the frontline - Retail Pharma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1414" y="723900"/>
            <a:ext cx="64008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03212" y="152400"/>
            <a:ext cx="11429999" cy="838200"/>
          </a:xfrm>
        </p:spPr>
        <p:txBody>
          <a:bodyPr>
            <a:normAutofit/>
          </a:bodyPr>
          <a:lstStyle/>
          <a:p>
            <a:pPr algn="ctr"/>
            <a:r>
              <a:rPr lang="en-US" sz="5400" b="1" dirty="0" smtClean="0">
                <a:latin typeface="Times New Roman" panose="02020603050405020304" pitchFamily="18" charset="0"/>
                <a:cs typeface="Times New Roman" panose="02020603050405020304" pitchFamily="18" charset="0"/>
              </a:rPr>
              <a:t>Countries participated</a:t>
            </a:r>
            <a:endParaRPr lang="en-US" sz="5400" b="1" dirty="0">
              <a:latin typeface="Times New Roman" panose="02020603050405020304" pitchFamily="18" charset="0"/>
              <a:cs typeface="Times New Roman" panose="02020603050405020304" pitchFamily="18" charset="0"/>
            </a:endParaRP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2" y="1004454"/>
            <a:ext cx="10097019" cy="5396345"/>
          </a:xfr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4412" y="152401"/>
            <a:ext cx="8229600" cy="838200"/>
          </a:xfrm>
        </p:spPr>
        <p:txBody>
          <a:bodyPr>
            <a:noAutofit/>
          </a:bodyPr>
          <a:lstStyle/>
          <a:p>
            <a:pPr algn="ctr"/>
            <a:r>
              <a:rPr lang="en-US" sz="4400" b="1" dirty="0" smtClean="0">
                <a:latin typeface="Times New Roman" panose="02020603050405020304" pitchFamily="18" charset="0"/>
                <a:cs typeface="Times New Roman" panose="02020603050405020304" pitchFamily="18" charset="0"/>
              </a:rPr>
              <a:t>Categories of medals</a:t>
            </a:r>
            <a:endParaRPr lang="en-US" sz="44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013" y="1143000"/>
            <a:ext cx="10134599" cy="52578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3" y="4572000"/>
            <a:ext cx="3429000" cy="2133600"/>
          </a:xfrm>
          <a:prstGeom prst="rect">
            <a:avLst/>
          </a:prstGeom>
        </p:spPr>
      </p:pic>
    </p:spTree>
    <p:extLst>
      <p:ext uri="{BB962C8B-B14F-4D97-AF65-F5344CB8AC3E}">
        <p14:creationId xmlns:p14="http://schemas.microsoft.com/office/powerpoint/2010/main" val="246688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4150" y="228600"/>
            <a:ext cx="7924802" cy="609600"/>
          </a:xfrm>
        </p:spPr>
        <p:txBody>
          <a:bodyPr>
            <a:noAutofit/>
          </a:bodyPr>
          <a:lstStyle/>
          <a:p>
            <a:pPr algn="ctr"/>
            <a:r>
              <a:rPr lang="en-US" sz="4000" b="1" dirty="0" smtClean="0">
                <a:latin typeface="Times New Roman" panose="02020603050405020304" pitchFamily="18" charset="0"/>
                <a:cs typeface="Times New Roman" panose="02020603050405020304" pitchFamily="18" charset="0"/>
              </a:rPr>
              <a:t>Bronze winners</a:t>
            </a:r>
            <a:endParaRPr lang="en-US" sz="4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2" y="838200"/>
            <a:ext cx="10128771" cy="5091545"/>
          </a:xfrm>
          <a:prstGeom prst="rect">
            <a:avLst/>
          </a:prstGeom>
        </p:spPr>
      </p:pic>
      <p:pic>
        <p:nvPicPr>
          <p:cNvPr id="6" name="Picture 5"/>
          <p:cNvPicPr>
            <a:picLocks noChangeAspect="1"/>
          </p:cNvPicPr>
          <p:nvPr/>
        </p:nvPicPr>
        <p:blipFill>
          <a:blip r:embed="rId4"/>
          <a:stretch>
            <a:fillRect/>
          </a:stretch>
        </p:blipFill>
        <p:spPr>
          <a:xfrm>
            <a:off x="4418012" y="2252389"/>
            <a:ext cx="1638539" cy="864784"/>
          </a:xfrm>
          <a:prstGeom prst="rect">
            <a:avLst/>
          </a:prstGeom>
        </p:spPr>
      </p:pic>
      <p:pic>
        <p:nvPicPr>
          <p:cNvPr id="7" name="Picture 6"/>
          <p:cNvPicPr>
            <a:picLocks noChangeAspect="1"/>
          </p:cNvPicPr>
          <p:nvPr/>
        </p:nvPicPr>
        <p:blipFill>
          <a:blip r:embed="rId5"/>
          <a:stretch>
            <a:fillRect/>
          </a:stretch>
        </p:blipFill>
        <p:spPr>
          <a:xfrm>
            <a:off x="9118665" y="2252389"/>
            <a:ext cx="1295846" cy="755910"/>
          </a:xfrm>
          <a:prstGeom prst="rect">
            <a:avLst/>
          </a:prstGeom>
        </p:spPr>
      </p:pic>
      <p:pic>
        <p:nvPicPr>
          <p:cNvPr id="8" name="Picture 7"/>
          <p:cNvPicPr>
            <a:picLocks noChangeAspect="1"/>
          </p:cNvPicPr>
          <p:nvPr/>
        </p:nvPicPr>
        <p:blipFill rotWithShape="1">
          <a:blip r:embed="rId6"/>
          <a:srcRect l="14718" t="20598"/>
          <a:stretch/>
        </p:blipFill>
        <p:spPr>
          <a:xfrm>
            <a:off x="7466012" y="2587755"/>
            <a:ext cx="1462376" cy="703455"/>
          </a:xfrm>
          <a:prstGeom prst="rect">
            <a:avLst/>
          </a:prstGeom>
        </p:spPr>
      </p:pic>
      <p:sp>
        <p:nvSpPr>
          <p:cNvPr id="9" name="TextBox 8"/>
          <p:cNvSpPr txBox="1"/>
          <p:nvPr/>
        </p:nvSpPr>
        <p:spPr>
          <a:xfrm>
            <a:off x="3827343" y="6019800"/>
            <a:ext cx="5753339"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Top 3 Bronze winners: Canada  ,ROC  , Norway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970212" y="152400"/>
            <a:ext cx="6400802" cy="914399"/>
          </a:xfrm>
        </p:spPr>
        <p:txBody>
          <a:bodyPr>
            <a:noAutofit/>
          </a:bodyPr>
          <a:lstStyle/>
          <a:p>
            <a:pPr algn="ctr"/>
            <a:r>
              <a:rPr lang="en-US" sz="5400" b="1" dirty="0" smtClean="0">
                <a:latin typeface="Times New Roman" panose="02020603050405020304" pitchFamily="18" charset="0"/>
                <a:cs typeface="Times New Roman" panose="02020603050405020304" pitchFamily="18" charset="0"/>
              </a:rPr>
              <a:t>Silver winners</a:t>
            </a:r>
            <a:endParaRPr lang="en-US" sz="5400" b="1" dirty="0">
              <a:latin typeface="Times New Roman" panose="02020603050405020304" pitchFamily="18" charset="0"/>
              <a:cs typeface="Times New Roman" panose="02020603050405020304" pitchFamily="18" charset="0"/>
            </a:endParaRPr>
          </a:p>
        </p:txBody>
      </p:sp>
      <p:graphicFrame>
        <p:nvGraphicFramePr>
          <p:cNvPr id="3" name="Content Placeholder 2" descr="Alternating Flow diagram showing 3 groups arranged from left to right with a title and bullet points in each group and a curved arrow showing the flow from one group to the next."/>
          <p:cNvGraphicFramePr>
            <a:graphicFrameLocks noGrp="1"/>
          </p:cNvGraphicFramePr>
          <p:nvPr>
            <p:ph idx="1"/>
            <p:extLst>
              <p:ext uri="{D42A27DB-BD31-4B8C-83A1-F6EECF244321}">
                <p14:modId xmlns:p14="http://schemas.microsoft.com/office/powerpoint/2010/main" val="2253374533"/>
              </p:ext>
            </p:extLst>
          </p:nvPr>
        </p:nvGraphicFramePr>
        <p:xfrm>
          <a:off x="1522413" y="1905000"/>
          <a:ext cx="9134475"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7212" y="1244553"/>
            <a:ext cx="9982713" cy="5150115"/>
          </a:xfrm>
          <a:prstGeom prst="rect">
            <a:avLst/>
          </a:prstGeom>
        </p:spPr>
      </p:pic>
      <p:pic>
        <p:nvPicPr>
          <p:cNvPr id="4" name="Picture 3"/>
          <p:cNvPicPr>
            <a:picLocks noChangeAspect="1"/>
          </p:cNvPicPr>
          <p:nvPr/>
        </p:nvPicPr>
        <p:blipFill>
          <a:blip r:embed="rId9"/>
          <a:stretch>
            <a:fillRect/>
          </a:stretch>
        </p:blipFill>
        <p:spPr>
          <a:xfrm>
            <a:off x="9294812" y="2362200"/>
            <a:ext cx="1457528" cy="771633"/>
          </a:xfrm>
          <a:prstGeom prst="rect">
            <a:avLst/>
          </a:prstGeom>
        </p:spPr>
      </p:pic>
      <p:pic>
        <p:nvPicPr>
          <p:cNvPr id="5" name="Picture 4"/>
          <p:cNvPicPr>
            <a:picLocks noChangeAspect="1"/>
          </p:cNvPicPr>
          <p:nvPr/>
        </p:nvPicPr>
        <p:blipFill>
          <a:blip r:embed="rId10"/>
          <a:stretch>
            <a:fillRect/>
          </a:stretch>
        </p:blipFill>
        <p:spPr>
          <a:xfrm>
            <a:off x="6323012" y="2081173"/>
            <a:ext cx="1476581" cy="562053"/>
          </a:xfrm>
          <a:prstGeom prst="rect">
            <a:avLst/>
          </a:prstGeom>
        </p:spPr>
      </p:pic>
      <p:pic>
        <p:nvPicPr>
          <p:cNvPr id="6" name="Picture 5"/>
          <p:cNvPicPr>
            <a:picLocks noChangeAspect="1"/>
          </p:cNvPicPr>
          <p:nvPr/>
        </p:nvPicPr>
        <p:blipFill>
          <a:blip r:embed="rId11"/>
          <a:stretch>
            <a:fillRect/>
          </a:stretch>
        </p:blipFill>
        <p:spPr>
          <a:xfrm>
            <a:off x="9504510" y="3200400"/>
            <a:ext cx="2610214" cy="619211"/>
          </a:xfrm>
          <a:prstGeom prst="rect">
            <a:avLst/>
          </a:prstGeom>
        </p:spPr>
      </p:pic>
      <p:sp>
        <p:nvSpPr>
          <p:cNvPr id="7" name="TextBox 6"/>
          <p:cNvSpPr txBox="1"/>
          <p:nvPr/>
        </p:nvSpPr>
        <p:spPr>
          <a:xfrm>
            <a:off x="282372" y="2514600"/>
            <a:ext cx="1447800" cy="1477328"/>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Top 3 silver winners</a:t>
            </a:r>
          </a:p>
          <a:p>
            <a:r>
              <a:rPr lang="en-US" dirty="0" smtClean="0">
                <a:latin typeface="Times New Roman" panose="02020603050405020304" pitchFamily="18" charset="0"/>
                <a:cs typeface="Times New Roman" panose="02020603050405020304" pitchFamily="18" charset="0"/>
              </a:rPr>
              <a:t>1.ROC</a:t>
            </a:r>
          </a:p>
          <a:p>
            <a:r>
              <a:rPr lang="en-US" dirty="0" smtClean="0">
                <a:latin typeface="Times New Roman" panose="02020603050405020304" pitchFamily="18" charset="0"/>
                <a:cs typeface="Times New Roman" panose="02020603050405020304" pitchFamily="18" charset="0"/>
              </a:rPr>
              <a:t>2.Germany</a:t>
            </a:r>
          </a:p>
          <a:p>
            <a:r>
              <a:rPr lang="en-US" dirty="0" smtClean="0">
                <a:latin typeface="Times New Roman" panose="02020603050405020304" pitchFamily="18" charset="0"/>
                <a:cs typeface="Times New Roman" panose="02020603050405020304" pitchFamily="18" charset="0"/>
              </a:rPr>
              <a:t>USA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612" y="241152"/>
            <a:ext cx="7848602" cy="685800"/>
          </a:xfrm>
        </p:spPr>
        <p:txBody>
          <a:bodyPr>
            <a:noAutofit/>
          </a:bodyPr>
          <a:lstStyle/>
          <a:p>
            <a:pPr algn="ctr"/>
            <a:r>
              <a:rPr lang="en-US" sz="5400" b="1" dirty="0" smtClean="0">
                <a:latin typeface="Times New Roman" panose="02020603050405020304" pitchFamily="18" charset="0"/>
                <a:cs typeface="Times New Roman" panose="02020603050405020304" pitchFamily="18" charset="0"/>
              </a:rPr>
              <a:t>Gold winners</a:t>
            </a:r>
            <a:endParaRPr lang="en-US" sz="54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2012" y="1066800"/>
            <a:ext cx="9677400" cy="5334000"/>
          </a:xfrm>
        </p:spPr>
      </p:pic>
      <p:pic>
        <p:nvPicPr>
          <p:cNvPr id="5" name="Picture 4"/>
          <p:cNvPicPr>
            <a:picLocks noChangeAspect="1"/>
          </p:cNvPicPr>
          <p:nvPr/>
        </p:nvPicPr>
        <p:blipFill>
          <a:blip r:embed="rId3"/>
          <a:stretch>
            <a:fillRect/>
          </a:stretch>
        </p:blipFill>
        <p:spPr>
          <a:xfrm>
            <a:off x="8380412" y="2044314"/>
            <a:ext cx="1371791" cy="647790"/>
          </a:xfrm>
          <a:prstGeom prst="rect">
            <a:avLst/>
          </a:prstGeom>
        </p:spPr>
      </p:pic>
      <p:pic>
        <p:nvPicPr>
          <p:cNvPr id="6" name="Picture 5"/>
          <p:cNvPicPr>
            <a:picLocks noChangeAspect="1"/>
          </p:cNvPicPr>
          <p:nvPr/>
        </p:nvPicPr>
        <p:blipFill>
          <a:blip r:embed="rId4"/>
          <a:stretch>
            <a:fillRect/>
          </a:stretch>
        </p:blipFill>
        <p:spPr>
          <a:xfrm>
            <a:off x="5624451" y="2495505"/>
            <a:ext cx="1467055" cy="571580"/>
          </a:xfrm>
          <a:prstGeom prst="rect">
            <a:avLst/>
          </a:prstGeom>
        </p:spPr>
      </p:pic>
      <p:pic>
        <p:nvPicPr>
          <p:cNvPr id="7" name="Picture 6"/>
          <p:cNvPicPr>
            <a:picLocks noChangeAspect="1"/>
          </p:cNvPicPr>
          <p:nvPr/>
        </p:nvPicPr>
        <p:blipFill>
          <a:blip r:embed="rId5"/>
          <a:stretch>
            <a:fillRect/>
          </a:stretch>
        </p:blipFill>
        <p:spPr>
          <a:xfrm>
            <a:off x="8804820" y="2971800"/>
            <a:ext cx="1626725" cy="657317"/>
          </a:xfrm>
          <a:prstGeom prst="rect">
            <a:avLst/>
          </a:prstGeom>
        </p:spPr>
      </p:pic>
      <p:sp>
        <p:nvSpPr>
          <p:cNvPr id="8" name="TextBox 7"/>
          <p:cNvSpPr txBox="1"/>
          <p:nvPr/>
        </p:nvSpPr>
        <p:spPr>
          <a:xfrm>
            <a:off x="150812" y="2368209"/>
            <a:ext cx="1828800" cy="1754326"/>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Top 3 gold winners</a:t>
            </a:r>
          </a:p>
          <a:p>
            <a:r>
              <a:rPr lang="en-US" dirty="0" smtClean="0">
                <a:latin typeface="Times New Roman" panose="02020603050405020304" pitchFamily="18" charset="0"/>
                <a:cs typeface="Times New Roman" panose="02020603050405020304" pitchFamily="18" charset="0"/>
              </a:rPr>
              <a:t>1.Norway</a:t>
            </a:r>
          </a:p>
          <a:p>
            <a:r>
              <a:rPr lang="en-US" dirty="0" smtClean="0">
                <a:latin typeface="Times New Roman" panose="02020603050405020304" pitchFamily="18" charset="0"/>
                <a:cs typeface="Times New Roman" panose="02020603050405020304" pitchFamily="18" charset="0"/>
              </a:rPr>
              <a:t>2.Germany</a:t>
            </a:r>
          </a:p>
          <a:p>
            <a:r>
              <a:rPr lang="en-US" dirty="0" smtClean="0">
                <a:latin typeface="Times New Roman" panose="02020603050405020304" pitchFamily="18" charset="0"/>
                <a:cs typeface="Times New Roman" panose="02020603050405020304" pitchFamily="18" charset="0"/>
              </a:rPr>
              <a:t>3.People’s  Republic of china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40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812" y="381000"/>
            <a:ext cx="9601199" cy="762000"/>
          </a:xfrm>
        </p:spPr>
        <p:txBody>
          <a:bodyPr>
            <a:normAutofit/>
          </a:bodyPr>
          <a:lstStyle/>
          <a:p>
            <a:r>
              <a:rPr lang="en-US" sz="4000" b="1" dirty="0" smtClean="0">
                <a:latin typeface="Times New Roman" panose="02020603050405020304" pitchFamily="18" charset="0"/>
                <a:cs typeface="Times New Roman" panose="02020603050405020304" pitchFamily="18" charset="0"/>
              </a:rPr>
              <a:t>Total medals won by each country.</a:t>
            </a:r>
            <a:endParaRPr lang="en-US"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812" y="1219200"/>
            <a:ext cx="11658600" cy="5334000"/>
          </a:xfrm>
        </p:spPr>
      </p:pic>
    </p:spTree>
    <p:extLst>
      <p:ext uri="{BB962C8B-B14F-4D97-AF65-F5344CB8AC3E}">
        <p14:creationId xmlns:p14="http://schemas.microsoft.com/office/powerpoint/2010/main" val="3705405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382</TotalTime>
  <Words>537</Words>
  <Application>Microsoft Office PowerPoint</Application>
  <PresentationFormat>Custom</PresentationFormat>
  <Paragraphs>89</Paragraphs>
  <Slides>31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Algerian</vt:lpstr>
      <vt:lpstr>Arial</vt:lpstr>
      <vt:lpstr>Arial Rounded MT Bold</vt:lpstr>
      <vt:lpstr>Corbel</vt:lpstr>
      <vt:lpstr>Segoe UI</vt:lpstr>
      <vt:lpstr>Times New Roman</vt:lpstr>
      <vt:lpstr>Digital Blue Tunnel 16x9</vt:lpstr>
      <vt:lpstr>Tableau</vt:lpstr>
      <vt:lpstr>PowerPoint Presentation</vt:lpstr>
      <vt:lpstr>PowerPoint Presentation</vt:lpstr>
      <vt:lpstr>Countries participated</vt:lpstr>
      <vt:lpstr>Categories of medals</vt:lpstr>
      <vt:lpstr>Bronze winners</vt:lpstr>
      <vt:lpstr>Silver winners</vt:lpstr>
      <vt:lpstr>Gold winners</vt:lpstr>
      <vt:lpstr>Total medals won by each country.</vt:lpstr>
      <vt:lpstr>Rank of countries</vt:lpstr>
      <vt:lpstr>Comparison of medals winners</vt:lpstr>
      <vt:lpstr>Beijing Winter Olympic Medals</vt:lpstr>
      <vt:lpstr>PowerPoint Presentation</vt:lpstr>
      <vt:lpstr>The dataset explores data of supermarkets located in Myanmar. </vt:lpstr>
      <vt:lpstr>Prices of quantity available in specific product.</vt:lpstr>
      <vt:lpstr>PowerPoint Presentation</vt:lpstr>
      <vt:lpstr>Comparison the product line and the different gender</vt:lpstr>
      <vt:lpstr>Comparing the trend of cost of goods of the different products.</vt:lpstr>
      <vt:lpstr>Comparing the three branches</vt:lpstr>
      <vt:lpstr>Gross Margin Percentage measures the performance of the business.</vt:lpstr>
      <vt:lpstr>Trend in cost of goods sold.</vt:lpstr>
      <vt:lpstr>Rating of products in descending order.</vt:lpstr>
      <vt:lpstr>Gross income of products</vt:lpstr>
      <vt:lpstr>The Gross Margin Percentage trend</vt:lpstr>
      <vt:lpstr>Cost of good sold in specific branch and month</vt:lpstr>
      <vt:lpstr>Cost of good sold in specific product</vt:lpstr>
      <vt:lpstr>Supermarket sales in different cities and branches.</vt:lpstr>
      <vt:lpstr>Product line of supermarket</vt:lpstr>
      <vt:lpstr>Gross margin % of products</vt:lpstr>
      <vt:lpstr>Cost of goods sold</vt:lpstr>
      <vt:lpstr>DR.AMBEDKAR GROUP</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dc:title>
  <dc:creator>Harshitha Kuchimanchi</dc:creator>
  <cp:lastModifiedBy>Harshitha Kuchimanchi</cp:lastModifiedBy>
  <cp:revision>29</cp:revision>
  <dcterms:created xsi:type="dcterms:W3CDTF">2022-03-10T06:09:12Z</dcterms:created>
  <dcterms:modified xsi:type="dcterms:W3CDTF">2022-03-15T05:41:39Z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TitusGUID">
    <vt:lpwstr>19fc8c96-a37d-4736-a2a4-73939504bde7</vt:lpwstr>
  </property>
  <property fmtid="{D5CDD505-2E9C-101B-9397-08002B2CF9AE}" pid="9" name="HCLClassification">
    <vt:lpwstr>HCL_Cla5s_C0nf1dent1al</vt:lpwstr>
  </property>
  <property fmtid="{D5CDD505-2E9C-101B-9397-08002B2CF9AE}" pid="10" name="HCLClassD6">
    <vt:lpwstr>False</vt:lpwstr>
  </property>
</Properties>
</file>